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2" r:id="rId6"/>
    <p:sldId id="264" r:id="rId7"/>
    <p:sldId id="263" r:id="rId8"/>
    <p:sldId id="270" r:id="rId9"/>
    <p:sldId id="267" r:id="rId10"/>
    <p:sldId id="268" r:id="rId11"/>
    <p:sldId id="271" r:id="rId12"/>
    <p:sldId id="269" r:id="rId13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72EE283-0E1F-46F2-9903-1F63273701DF}" type="datetimeFigureOut">
              <a:rPr lang="es-ES" smtClean="0"/>
              <a:t>13/11/2017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9125F2F-EA22-4BA9-944C-70CD347DE4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7240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AC21A52-2B83-491E-92EF-87AC149C016D}" type="datetimeFigureOut">
              <a:rPr lang="es-ES" smtClean="0"/>
              <a:t>13/11/2017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1787490-E323-4BD1-A252-ADC384A1B0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9724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7490-E323-4BD1-A252-ADC384A1B00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1310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7490-E323-4BD1-A252-ADC384A1B005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8488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7490-E323-4BD1-A252-ADC384A1B005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4911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7490-E323-4BD1-A252-ADC384A1B005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8546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7490-E323-4BD1-A252-ADC384A1B00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0848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7490-E323-4BD1-A252-ADC384A1B00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238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7490-E323-4BD1-A252-ADC384A1B00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56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7490-E323-4BD1-A252-ADC384A1B00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9017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7490-E323-4BD1-A252-ADC384A1B005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2638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7490-E323-4BD1-A252-ADC384A1B005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7250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7490-E323-4BD1-A252-ADC384A1B005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9882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7490-E323-4BD1-A252-ADC384A1B005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535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25A-EED7-4E6C-BF82-5DB5CA8C320A}" type="datetimeFigureOut">
              <a:rPr lang="es-ES" smtClean="0"/>
              <a:t>13/11/2017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1D1-A797-44FF-8AC9-6C33EA5162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4283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25A-EED7-4E6C-BF82-5DB5CA8C320A}" type="datetimeFigureOut">
              <a:rPr lang="es-ES" smtClean="0"/>
              <a:t>13/11/2017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1D1-A797-44FF-8AC9-6C33EA5162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018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25A-EED7-4E6C-BF82-5DB5CA8C320A}" type="datetimeFigureOut">
              <a:rPr lang="es-ES" smtClean="0"/>
              <a:t>13/11/2017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1D1-A797-44FF-8AC9-6C33EA5162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822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25A-EED7-4E6C-BF82-5DB5CA8C320A}" type="datetimeFigureOut">
              <a:rPr lang="es-ES" smtClean="0"/>
              <a:t>13/11/2017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1D1-A797-44FF-8AC9-6C33EA5162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222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25A-EED7-4E6C-BF82-5DB5CA8C320A}" type="datetimeFigureOut">
              <a:rPr lang="es-ES" smtClean="0"/>
              <a:t>13/11/2017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1D1-A797-44FF-8AC9-6C33EA5162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37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25A-EED7-4E6C-BF82-5DB5CA8C320A}" type="datetimeFigureOut">
              <a:rPr lang="es-ES" smtClean="0"/>
              <a:t>13/11/2017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1D1-A797-44FF-8AC9-6C33EA5162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09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25A-EED7-4E6C-BF82-5DB5CA8C320A}" type="datetimeFigureOut">
              <a:rPr lang="es-ES" smtClean="0"/>
              <a:t>13/11/2017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1D1-A797-44FF-8AC9-6C33EA5162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786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25A-EED7-4E6C-BF82-5DB5CA8C320A}" type="datetimeFigureOut">
              <a:rPr lang="es-ES" smtClean="0"/>
              <a:t>13/11/2017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1D1-A797-44FF-8AC9-6C33EA5162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86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25A-EED7-4E6C-BF82-5DB5CA8C320A}" type="datetimeFigureOut">
              <a:rPr lang="es-ES" smtClean="0"/>
              <a:t>13/11/2017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1D1-A797-44FF-8AC9-6C33EA5162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46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25A-EED7-4E6C-BF82-5DB5CA8C320A}" type="datetimeFigureOut">
              <a:rPr lang="es-ES" smtClean="0"/>
              <a:t>13/11/2017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1D1-A797-44FF-8AC9-6C33EA5162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010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25A-EED7-4E6C-BF82-5DB5CA8C320A}" type="datetimeFigureOut">
              <a:rPr lang="es-ES" smtClean="0"/>
              <a:t>13/11/2017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1D1-A797-44FF-8AC9-6C33EA5162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572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D425A-EED7-4E6C-BF82-5DB5CA8C320A}" type="datetimeFigureOut">
              <a:rPr lang="es-ES" smtClean="0"/>
              <a:t>13/11/2017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031D1-A797-44FF-8AC9-6C33EA5162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30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3.jp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positorio.filo.uba.ar/" TargetMode="External"/><Relationship Id="rId11" Type="http://schemas.openxmlformats.org/officeDocument/2006/relationships/image" Target="../media/image15.jpg"/><Relationship Id="rId5" Type="http://schemas.openxmlformats.org/officeDocument/2006/relationships/hyperlink" Target="http://inibi.institutos.filo.uba.ar/" TargetMode="External"/><Relationship Id="rId10" Type="http://schemas.openxmlformats.org/officeDocument/2006/relationships/image" Target="../media/image14.png"/><Relationship Id="rId4" Type="http://schemas.openxmlformats.org/officeDocument/2006/relationships/hyperlink" Target="mailto:indice@filo.uba.ar" TargetMode="External"/><Relationship Id="rId9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1175" y="318728"/>
            <a:ext cx="5826969" cy="1094048"/>
          </a:xfrm>
        </p:spPr>
        <p:txBody>
          <a:bodyPr>
            <a:normAutofit fontScale="90000"/>
          </a:bodyPr>
          <a:lstStyle/>
          <a:p>
            <a:r>
              <a:rPr lang="es-ES" sz="2700" dirty="0" smtClean="0"/>
              <a:t>VI Encuentro Nacional de Catalogadores </a:t>
            </a:r>
            <a:br>
              <a:rPr lang="es-ES" sz="2700" dirty="0" smtClean="0"/>
            </a:br>
            <a:r>
              <a:rPr lang="es-ES" sz="1600" dirty="0" smtClean="0"/>
              <a:t>“Teoría vs. Práctica en la organización y el tratamiento de la información”</a:t>
            </a:r>
            <a:br>
              <a:rPr lang="es-ES" sz="1600" dirty="0" smtClean="0"/>
            </a:br>
            <a:r>
              <a:rPr lang="es-ES" sz="1800" i="1" dirty="0" smtClean="0"/>
              <a:t>15 al 17 de noviembre de 2017</a:t>
            </a:r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2700" b="1" dirty="0" smtClean="0"/>
              <a:t>Biblioteca Nacional Mariano Moreno</a:t>
            </a:r>
            <a:endParaRPr lang="es-ES" sz="2700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683568" y="2492896"/>
            <a:ext cx="7632848" cy="3384376"/>
          </a:xfrm>
        </p:spPr>
        <p:txBody>
          <a:bodyPr>
            <a:normAutofit fontScale="47500" lnSpcReduction="20000"/>
          </a:bodyPr>
          <a:lstStyle/>
          <a:p>
            <a:pPr hangingPunct="0"/>
            <a:r>
              <a:rPr lang="es-AR" sz="6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IPU-FILO: Índice de Publicaciones de la </a:t>
            </a:r>
            <a:r>
              <a:rPr lang="es-AR" sz="6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s-AR" sz="6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AR" sz="6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Facultad </a:t>
            </a:r>
            <a:r>
              <a:rPr lang="es-AR" sz="6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 Filosofía y Letras - </a:t>
            </a:r>
            <a:r>
              <a:rPr lang="es-AR" sz="6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UBA </a:t>
            </a:r>
          </a:p>
          <a:p>
            <a:pPr hangingPunct="0"/>
            <a:r>
              <a:rPr lang="es-AR" sz="59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Recorridos </a:t>
            </a:r>
            <a:r>
              <a:rPr lang="es-AR" sz="59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 desafíos de transformación</a:t>
            </a:r>
            <a:endParaRPr lang="es-ES" sz="59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hangingPunct="0"/>
            <a:r>
              <a:rPr lang="es-AR" dirty="0"/>
              <a:t> </a:t>
            </a:r>
            <a:endParaRPr lang="es-AR" dirty="0" smtClean="0"/>
          </a:p>
          <a:p>
            <a:pPr hangingPunct="0"/>
            <a:endParaRPr lang="es-AR" b="1" dirty="0" smtClean="0"/>
          </a:p>
          <a:p>
            <a:pPr hangingPunct="0"/>
            <a:r>
              <a:rPr lang="es-AR" b="1" dirty="0" smtClean="0"/>
              <a:t>Silvia </a:t>
            </a:r>
            <a:r>
              <a:rPr lang="es-AR" b="1" dirty="0" err="1" smtClean="0"/>
              <a:t>Contardi</a:t>
            </a:r>
            <a:r>
              <a:rPr lang="es-AR" b="1" dirty="0" smtClean="0"/>
              <a:t>, </a:t>
            </a:r>
            <a:r>
              <a:rPr lang="es-AR" b="1" dirty="0"/>
              <a:t>Graciela M. </a:t>
            </a:r>
            <a:r>
              <a:rPr lang="es-AR" b="1" dirty="0" err="1" smtClean="0"/>
              <a:t>Giunti</a:t>
            </a:r>
            <a:r>
              <a:rPr lang="es-AR" b="1" dirty="0" smtClean="0"/>
              <a:t>, </a:t>
            </a:r>
            <a:r>
              <a:rPr lang="es-AR" b="1" dirty="0" err="1"/>
              <a:t>Ivalú</a:t>
            </a:r>
            <a:r>
              <a:rPr lang="es-AR" b="1" dirty="0"/>
              <a:t> Ramírez </a:t>
            </a:r>
            <a:r>
              <a:rPr lang="es-AR" b="1" dirty="0" smtClean="0"/>
              <a:t>Ibarra, </a:t>
            </a:r>
            <a:r>
              <a:rPr lang="es-AR" baseline="30000" dirty="0"/>
              <a:t> </a:t>
            </a:r>
            <a:endParaRPr lang="es-ES" dirty="0"/>
          </a:p>
          <a:p>
            <a:pPr hangingPunct="0"/>
            <a:r>
              <a:rPr lang="es-AR" sz="2200" dirty="0" smtClean="0"/>
              <a:t>Universidad </a:t>
            </a:r>
            <a:r>
              <a:rPr lang="es-AR" sz="2200" dirty="0"/>
              <a:t>de Buenos Aires. Facultad de Filosofía y Letras</a:t>
            </a:r>
            <a:r>
              <a:rPr lang="es-AR" sz="2200" dirty="0" smtClean="0"/>
              <a:t>.</a:t>
            </a:r>
          </a:p>
          <a:p>
            <a:pPr hangingPunct="0"/>
            <a:r>
              <a:rPr lang="es-AR" sz="2200" dirty="0" smtClean="0"/>
              <a:t> </a:t>
            </a:r>
            <a:r>
              <a:rPr lang="es-AR" sz="2200" dirty="0"/>
              <a:t>Instituto de Investigaciones Bibliotecológicas (INIBI</a:t>
            </a:r>
            <a:r>
              <a:rPr lang="es-AR" sz="2200" dirty="0" smtClean="0"/>
              <a:t>)</a:t>
            </a:r>
          </a:p>
          <a:p>
            <a:pPr hangingPunct="0"/>
            <a:endParaRPr lang="es-AR" sz="2200" dirty="0" smtClean="0"/>
          </a:p>
          <a:p>
            <a:pPr hangingPunct="0"/>
            <a:r>
              <a:rPr lang="es-AR" b="1" dirty="0" smtClean="0"/>
              <a:t>María Rosa </a:t>
            </a:r>
            <a:r>
              <a:rPr lang="es-AR" b="1" dirty="0" err="1" smtClean="0"/>
              <a:t>Mostaccio</a:t>
            </a:r>
            <a:r>
              <a:rPr lang="es-AR" b="1" dirty="0" smtClean="0"/>
              <a:t> y Gisela Porcel</a:t>
            </a:r>
            <a:endParaRPr lang="es-ES" b="1" dirty="0" smtClean="0"/>
          </a:p>
          <a:p>
            <a:pPr hangingPunct="0"/>
            <a:r>
              <a:rPr lang="es-AR" sz="2200" dirty="0" smtClean="0"/>
              <a:t>Universidad </a:t>
            </a:r>
            <a:r>
              <a:rPr lang="es-AR" sz="2200" dirty="0"/>
              <a:t>de Buenos Aires. Facultad de Filosofía y Letras. Subsecretaría de Bibliotecas. </a:t>
            </a:r>
            <a:endParaRPr lang="es-ES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021288"/>
            <a:ext cx="1515048" cy="676361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32656"/>
            <a:ext cx="1783553" cy="1224136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591" y="6072375"/>
            <a:ext cx="1098432" cy="43595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2" t="24423" r="31199" b="69348"/>
          <a:stretch/>
        </p:blipFill>
        <p:spPr>
          <a:xfrm>
            <a:off x="2673380" y="6199708"/>
            <a:ext cx="3821857" cy="33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1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7212" y="1052736"/>
            <a:ext cx="8157235" cy="5400600"/>
          </a:xfrm>
        </p:spPr>
        <p:txBody>
          <a:bodyPr>
            <a:noAutofit/>
          </a:bodyPr>
          <a:lstStyle/>
          <a:p>
            <a:pPr marL="0" indent="0" hangingPunct="0">
              <a:spcAft>
                <a:spcPts val="1200"/>
              </a:spcAft>
              <a:buNone/>
            </a:pPr>
            <a:r>
              <a:rPr lang="es-AR" b="1" dirty="0"/>
              <a:t>Conclusiones</a:t>
            </a:r>
            <a:endParaRPr lang="es-ES" dirty="0"/>
          </a:p>
          <a:p>
            <a:pPr hangingPunct="0">
              <a:spcAft>
                <a:spcPts val="1200"/>
              </a:spcAft>
            </a:pPr>
            <a:r>
              <a:rPr lang="es-ES" sz="2800" dirty="0" err="1" smtClean="0"/>
              <a:t>FILO:Digital</a:t>
            </a:r>
            <a:r>
              <a:rPr lang="es-ES" sz="2800" dirty="0" smtClean="0"/>
              <a:t> </a:t>
            </a:r>
            <a:r>
              <a:rPr lang="es-ES" sz="2800" dirty="0"/>
              <a:t>cosecha los datos e información del </a:t>
            </a:r>
            <a:r>
              <a:rPr lang="es-ES" sz="2800" i="1" dirty="0"/>
              <a:t>Portal de Revistas Científicas</a:t>
            </a:r>
            <a:r>
              <a:rPr lang="es-ES" sz="2800" dirty="0"/>
              <a:t> </a:t>
            </a:r>
            <a:r>
              <a:rPr lang="es-ES" sz="2800" i="1" dirty="0"/>
              <a:t>de Filo</a:t>
            </a:r>
            <a:r>
              <a:rPr lang="es-ES" sz="2800" dirty="0"/>
              <a:t>, a fin de evitar la duplicación de esfuerzos, relacionar recursos y maximizar la difusión. </a:t>
            </a:r>
          </a:p>
          <a:p>
            <a:pPr>
              <a:spcAft>
                <a:spcPts val="1200"/>
              </a:spcAft>
            </a:pPr>
            <a:r>
              <a:rPr lang="es-AR" sz="2800" dirty="0" smtClean="0"/>
              <a:t>La </a:t>
            </a:r>
            <a:r>
              <a:rPr lang="es-AR" sz="2800" dirty="0"/>
              <a:t>complejidad tecnológica </a:t>
            </a:r>
            <a:r>
              <a:rPr lang="es-AR" sz="2800" dirty="0" smtClean="0"/>
              <a:t>actual </a:t>
            </a:r>
            <a:r>
              <a:rPr lang="es-AR" sz="2800" dirty="0"/>
              <a:t>muestra que ningún recurso reemplaza a otro</a:t>
            </a:r>
            <a:r>
              <a:rPr lang="es-AR" sz="2800" dirty="0" smtClean="0"/>
              <a:t>, </a:t>
            </a:r>
            <a:r>
              <a:rPr lang="es-AR" sz="2800" dirty="0"/>
              <a:t>todos forman distintas capas que ofrecen diversas posibilidades de acceso, los formatos híbridos interconectados entre si </a:t>
            </a:r>
            <a:r>
              <a:rPr lang="es-AR" sz="2800" dirty="0" smtClean="0"/>
              <a:t>se </a:t>
            </a:r>
            <a:r>
              <a:rPr lang="es-AR" sz="2800" dirty="0"/>
              <a:t>están consolidando. </a:t>
            </a:r>
            <a:r>
              <a:rPr lang="es-AR" sz="2800" dirty="0" smtClean="0"/>
              <a:t>Se prioriza </a:t>
            </a:r>
            <a:r>
              <a:rPr lang="es-AR" sz="2800" dirty="0"/>
              <a:t>que el lector obtenga y satisfaga su necesidad de </a:t>
            </a:r>
            <a:r>
              <a:rPr lang="es-AR" sz="2800" dirty="0" smtClean="0"/>
              <a:t>información.</a:t>
            </a:r>
          </a:p>
          <a:p>
            <a:pPr marL="0" indent="0">
              <a:buNone/>
            </a:pPr>
            <a:endParaRPr lang="es-ES" sz="1800" dirty="0"/>
          </a:p>
        </p:txBody>
      </p:sp>
      <p:sp>
        <p:nvSpPr>
          <p:cNvPr id="6" name="5 Rectángulo"/>
          <p:cNvSpPr/>
          <p:nvPr/>
        </p:nvSpPr>
        <p:spPr>
          <a:xfrm>
            <a:off x="303197" y="26064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IPU-FILO: Índice de Publicaciones de la Facultad de Filosofía y Letras – UBA</a:t>
            </a:r>
          </a:p>
          <a:p>
            <a:r>
              <a:rPr lang="es-A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AR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Recorridos y desafíos de transformación</a:t>
            </a:r>
            <a:endParaRPr lang="es-ES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3217" y="1340768"/>
            <a:ext cx="8064896" cy="5170648"/>
          </a:xfrm>
        </p:spPr>
        <p:txBody>
          <a:bodyPr>
            <a:noAutofit/>
          </a:bodyPr>
          <a:lstStyle/>
          <a:p>
            <a:pPr marL="0" indent="0" hangingPunct="0">
              <a:buNone/>
            </a:pPr>
            <a:r>
              <a:rPr lang="es-AR" b="1" dirty="0" smtClean="0"/>
              <a:t>Conclusiones</a:t>
            </a:r>
            <a:r>
              <a:rPr lang="es-AR" sz="2800" b="1" dirty="0" smtClean="0"/>
              <a:t/>
            </a:r>
            <a:br>
              <a:rPr lang="es-AR" sz="2800" b="1" dirty="0" smtClean="0"/>
            </a:br>
            <a:endParaRPr lang="es-ES" sz="2800" dirty="0"/>
          </a:p>
          <a:p>
            <a:pPr hangingPunct="0">
              <a:spcAft>
                <a:spcPts val="1200"/>
              </a:spcAft>
            </a:pPr>
            <a:r>
              <a:rPr lang="es-AR" sz="2800" dirty="0" smtClean="0"/>
              <a:t>Expectativa del proyecto: instancia </a:t>
            </a:r>
            <a:r>
              <a:rPr lang="es-AR" sz="2800" dirty="0"/>
              <a:t>colaborativa de toda la institución para </a:t>
            </a:r>
            <a:r>
              <a:rPr lang="es-AR" sz="2800" dirty="0" smtClean="0"/>
              <a:t>sumar objetos </a:t>
            </a:r>
            <a:r>
              <a:rPr lang="es-AR" sz="2800" dirty="0"/>
              <a:t>digitales y textos completos, aspirando a llegar al autoarchivo de la comunidad.  </a:t>
            </a:r>
            <a:endParaRPr lang="es-AR" sz="2800" dirty="0" smtClean="0"/>
          </a:p>
          <a:p>
            <a:pPr hangingPunct="0">
              <a:spcAft>
                <a:spcPts val="1200"/>
              </a:spcAft>
            </a:pPr>
            <a:r>
              <a:rPr lang="es-AR" sz="2800" dirty="0" smtClean="0"/>
              <a:t>Intención: </a:t>
            </a:r>
            <a:r>
              <a:rPr lang="es-AR" sz="2800" dirty="0"/>
              <a:t>generar una nueva cultura de trabajo institucional para cumplir con uno de los objetivos fundacionales del </a:t>
            </a:r>
            <a:r>
              <a:rPr lang="es-AR" sz="2800" i="1" dirty="0"/>
              <a:t>Índice</a:t>
            </a:r>
            <a:r>
              <a:rPr lang="es-AR" sz="2800" dirty="0"/>
              <a:t>: el control bibliográfico de la producción académica</a:t>
            </a:r>
            <a:r>
              <a:rPr lang="es-AR" sz="2400" dirty="0"/>
              <a:t>. </a:t>
            </a:r>
            <a:endParaRPr lang="es-ES" sz="2400" dirty="0"/>
          </a:p>
          <a:p>
            <a:pPr marL="0" indent="0">
              <a:buNone/>
            </a:pPr>
            <a:endParaRPr lang="es-ES" sz="1800" dirty="0"/>
          </a:p>
        </p:txBody>
      </p:sp>
      <p:sp>
        <p:nvSpPr>
          <p:cNvPr id="6" name="5 Rectángulo"/>
          <p:cNvSpPr/>
          <p:nvPr/>
        </p:nvSpPr>
        <p:spPr>
          <a:xfrm>
            <a:off x="303197" y="26064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IPU-FILO: Índice de Publicaciones de la Facultad de Filosofía y Letras – UBA</a:t>
            </a:r>
          </a:p>
          <a:p>
            <a:r>
              <a:rPr lang="es-A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AR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Recorridos y desafíos de transformación</a:t>
            </a:r>
            <a:endParaRPr lang="es-ES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6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73" y="4653136"/>
            <a:ext cx="1330931" cy="838428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sz="3600" b="1" dirty="0" smtClean="0"/>
              <a:t>Muchas gracias!</a:t>
            </a:r>
          </a:p>
          <a:p>
            <a:pPr marL="0" indent="0">
              <a:buNone/>
            </a:pPr>
            <a:endParaRPr lang="es-AR" sz="2400" dirty="0" smtClean="0"/>
          </a:p>
          <a:p>
            <a:pPr marL="0" indent="0">
              <a:buNone/>
            </a:pPr>
            <a:endParaRPr lang="es-AR" sz="2400" dirty="0"/>
          </a:p>
          <a:p>
            <a:pPr marL="0" indent="0" algn="ctr">
              <a:buNone/>
            </a:pPr>
            <a:r>
              <a:rPr lang="es-AR" sz="2400" dirty="0" smtClean="0">
                <a:hlinkClick r:id="rId4"/>
              </a:rPr>
              <a:t>indice@filo.uba.ar</a:t>
            </a:r>
            <a:endParaRPr lang="es-AR" sz="2400" dirty="0" smtClean="0"/>
          </a:p>
          <a:p>
            <a:pPr marL="0" indent="0" algn="ctr">
              <a:buNone/>
            </a:pPr>
            <a:endParaRPr lang="es-AR" sz="2400" dirty="0" smtClean="0"/>
          </a:p>
          <a:p>
            <a:pPr marL="0" indent="0" algn="ctr">
              <a:buNone/>
            </a:pPr>
            <a:r>
              <a:rPr lang="es-AR" sz="2400" dirty="0" smtClean="0"/>
              <a:t>(+54 11) 5287 2892</a:t>
            </a:r>
          </a:p>
          <a:p>
            <a:pPr marL="0" indent="0" algn="ctr">
              <a:buNone/>
            </a:pPr>
            <a:endParaRPr lang="es-AR" sz="1200" dirty="0"/>
          </a:p>
          <a:p>
            <a:pPr marL="0" indent="0" algn="ctr">
              <a:buNone/>
            </a:pPr>
            <a:r>
              <a:rPr lang="es-AR" sz="2400" dirty="0" smtClean="0"/>
              <a:t>         </a:t>
            </a:r>
            <a:r>
              <a:rPr lang="es-AR" sz="1800" dirty="0" smtClean="0">
                <a:hlinkClick r:id="rId5"/>
              </a:rPr>
              <a:t>http</a:t>
            </a:r>
            <a:r>
              <a:rPr lang="es-AR" sz="1800" dirty="0">
                <a:hlinkClick r:id="rId5"/>
              </a:rPr>
              <a:t>://</a:t>
            </a:r>
            <a:r>
              <a:rPr lang="es-AR" sz="1800" dirty="0" smtClean="0">
                <a:hlinkClick r:id="rId5"/>
              </a:rPr>
              <a:t>inibi.institutos.filo.uba.ar</a:t>
            </a:r>
            <a:endParaRPr lang="es-AR" sz="1800" dirty="0" smtClean="0"/>
          </a:p>
          <a:p>
            <a:pPr marL="0" indent="0" algn="ctr">
              <a:buNone/>
            </a:pPr>
            <a:r>
              <a:rPr lang="es-AR" sz="1800" dirty="0" smtClean="0"/>
              <a:t>      </a:t>
            </a:r>
            <a:r>
              <a:rPr lang="es-AR" sz="1800" dirty="0" smtClean="0">
                <a:hlinkClick r:id="rId6"/>
              </a:rPr>
              <a:t>http</a:t>
            </a:r>
            <a:r>
              <a:rPr lang="es-AR" sz="1800" dirty="0">
                <a:hlinkClick r:id="rId6"/>
              </a:rPr>
              <a:t>://</a:t>
            </a:r>
            <a:r>
              <a:rPr lang="es-AR" sz="1800" dirty="0" smtClean="0">
                <a:hlinkClick r:id="rId6"/>
              </a:rPr>
              <a:t>repositorio.filo.uba.ar</a:t>
            </a:r>
            <a:endParaRPr lang="es-AR" sz="1800" dirty="0"/>
          </a:p>
          <a:p>
            <a:pPr marL="0" indent="0" algn="ctr">
              <a:buNone/>
            </a:pPr>
            <a:endParaRPr lang="es-AR" sz="1800" dirty="0"/>
          </a:p>
          <a:p>
            <a:pPr marL="0" indent="0" algn="ctr">
              <a:buNone/>
            </a:pPr>
            <a:endParaRPr lang="es-AR" sz="1800" dirty="0" smtClean="0"/>
          </a:p>
          <a:p>
            <a:pPr marL="0" indent="0" algn="ctr">
              <a:buNone/>
            </a:pPr>
            <a:endParaRPr lang="es-AR" sz="1800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887476"/>
            <a:ext cx="1800200" cy="80366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2" t="24423" r="31199" b="69348"/>
          <a:stretch/>
        </p:blipFill>
        <p:spPr>
          <a:xfrm>
            <a:off x="2987824" y="6205315"/>
            <a:ext cx="3821857" cy="33354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031269"/>
            <a:ext cx="1098432" cy="43595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826" y="3861048"/>
            <a:ext cx="670881" cy="670881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826" y="2924944"/>
            <a:ext cx="671026" cy="67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>
          <a:xfrm>
            <a:off x="251520" y="404664"/>
            <a:ext cx="856895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700" dirty="0"/>
          </a:p>
        </p:txBody>
      </p:sp>
      <p:sp>
        <p:nvSpPr>
          <p:cNvPr id="7" name="6 Rectángulo"/>
          <p:cNvSpPr/>
          <p:nvPr/>
        </p:nvSpPr>
        <p:spPr>
          <a:xfrm>
            <a:off x="4644008" y="1196752"/>
            <a:ext cx="42484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b="1" dirty="0"/>
              <a:t>R</a:t>
            </a:r>
            <a:r>
              <a:rPr lang="es-ES" sz="2200" b="1" dirty="0" smtClean="0"/>
              <a:t>ecurso bibliográfico, </a:t>
            </a:r>
            <a:r>
              <a:rPr lang="es-ES" sz="2200" dirty="0" smtClean="0"/>
              <a:t>reúne </a:t>
            </a:r>
            <a:r>
              <a:rPr lang="es-ES" sz="2200" dirty="0"/>
              <a:t>las </a:t>
            </a:r>
            <a:r>
              <a:rPr lang="es-ES" sz="2200" dirty="0" smtClean="0"/>
              <a:t>publicaciones </a:t>
            </a:r>
            <a:r>
              <a:rPr lang="es-ES" sz="2200" dirty="0"/>
              <a:t>de la Facultad de Filosofía y Letras de la </a:t>
            </a:r>
            <a:r>
              <a:rPr lang="es-ES" sz="2200" dirty="0" smtClean="0"/>
              <a:t>UBA </a:t>
            </a:r>
            <a:r>
              <a:rPr lang="es-ES" sz="2200" dirty="0"/>
              <a:t>desde </a:t>
            </a:r>
            <a:r>
              <a:rPr lang="es-ES" sz="2200" dirty="0" smtClean="0"/>
              <a:t>1998. </a:t>
            </a:r>
          </a:p>
          <a:p>
            <a:endParaRPr lang="es-ES" sz="2200" dirty="0" smtClean="0"/>
          </a:p>
          <a:p>
            <a:endParaRPr lang="es-ES" sz="2200" dirty="0"/>
          </a:p>
          <a:p>
            <a:r>
              <a:rPr lang="es-ES" sz="2200" b="1" dirty="0" smtClean="0"/>
              <a:t>Incluye</a:t>
            </a:r>
            <a:r>
              <a:rPr lang="es-ES" sz="2200" dirty="0" smtClean="0"/>
              <a:t> </a:t>
            </a:r>
            <a:r>
              <a:rPr lang="es-ES" sz="2200" dirty="0"/>
              <a:t>artículos de revistas, libros, capítulos de libros y ponencias en congresos. </a:t>
            </a:r>
            <a:endParaRPr lang="es-ES" sz="2200" dirty="0" smtClean="0"/>
          </a:p>
          <a:p>
            <a:endParaRPr lang="es-ES" sz="2200" dirty="0"/>
          </a:p>
        </p:txBody>
      </p:sp>
      <p:pic>
        <p:nvPicPr>
          <p:cNvPr id="12" name="11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4203883" cy="3514463"/>
          </a:xfrm>
        </p:spPr>
      </p:pic>
      <p:sp>
        <p:nvSpPr>
          <p:cNvPr id="13" name="12 Rectángulo"/>
          <p:cNvSpPr/>
          <p:nvPr/>
        </p:nvSpPr>
        <p:spPr>
          <a:xfrm>
            <a:off x="251520" y="4941168"/>
            <a:ext cx="84969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b="1" dirty="0" smtClean="0"/>
              <a:t>Propósito: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s-ES" sz="2200" dirty="0"/>
              <a:t>control bibliográfico  </a:t>
            </a:r>
            <a:endParaRPr lang="es-ES" sz="2200" dirty="0" smtClean="0"/>
          </a:p>
          <a:p>
            <a:pPr marL="1714500" lvl="3" indent="-342900">
              <a:buFont typeface="Arial" pitchFamily="34" charset="0"/>
              <a:buChar char="•"/>
            </a:pPr>
            <a:r>
              <a:rPr lang="es-ES" sz="2200" dirty="0"/>
              <a:t>contribuir con la bibliografía especializada </a:t>
            </a:r>
            <a:endParaRPr lang="es-ES" sz="2200" dirty="0" smtClean="0"/>
          </a:p>
          <a:p>
            <a:pPr marL="1714500" lvl="3" indent="-342900">
              <a:buFont typeface="Arial" pitchFamily="34" charset="0"/>
              <a:buChar char="•"/>
            </a:pPr>
            <a:r>
              <a:rPr lang="es-ES" sz="2200" dirty="0" smtClean="0"/>
              <a:t>cooperar con la normalización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23528" y="38551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IPU-FILO: Índice de Publicaciones de la Facultad de Filosofía y Letras – UBA</a:t>
            </a:r>
          </a:p>
          <a:p>
            <a:r>
              <a:rPr lang="es-A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AR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Recorridos y desafíos de transformación</a:t>
            </a:r>
            <a:endParaRPr lang="es-ES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3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95957"/>
            <a:ext cx="8229600" cy="5129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b="1" dirty="0" smtClean="0"/>
              <a:t>Trayectoria de IPU-FILO</a:t>
            </a:r>
            <a:endParaRPr lang="es-ES" dirty="0"/>
          </a:p>
          <a:p>
            <a:pPr marL="914400" lvl="2" indent="0">
              <a:buNone/>
            </a:pPr>
            <a:endParaRPr lang="es-AR" sz="2200" dirty="0" smtClean="0"/>
          </a:p>
          <a:p>
            <a:pPr lvl="2"/>
            <a:r>
              <a:rPr lang="es-AR" sz="2200" dirty="0" smtClean="0"/>
              <a:t>20 años</a:t>
            </a:r>
          </a:p>
          <a:p>
            <a:pPr lvl="2"/>
            <a:r>
              <a:rPr lang="es-AR" sz="2200" dirty="0"/>
              <a:t>7.500 registros </a:t>
            </a:r>
            <a:r>
              <a:rPr lang="es-AR" sz="2200" dirty="0" smtClean="0"/>
              <a:t>bibliográficos</a:t>
            </a:r>
          </a:p>
          <a:p>
            <a:pPr lvl="2"/>
            <a:r>
              <a:rPr lang="es-AR" sz="2200" dirty="0" smtClean="0"/>
              <a:t>Software </a:t>
            </a:r>
            <a:r>
              <a:rPr lang="es-AR" sz="2200" dirty="0" err="1" smtClean="0"/>
              <a:t>ProCite</a:t>
            </a:r>
            <a:r>
              <a:rPr lang="es-AR" sz="2200" dirty="0" smtClean="0"/>
              <a:t>                </a:t>
            </a:r>
            <a:r>
              <a:rPr lang="es-AR" sz="2200" dirty="0" err="1" smtClean="0"/>
              <a:t>WinIsis</a:t>
            </a:r>
            <a:r>
              <a:rPr lang="es-AR" sz="2200" dirty="0" smtClean="0"/>
              <a:t> </a:t>
            </a:r>
          </a:p>
          <a:p>
            <a:pPr lvl="2"/>
            <a:r>
              <a:rPr lang="es-AR" sz="2200" dirty="0" smtClean="0"/>
              <a:t>Formato </a:t>
            </a:r>
            <a:r>
              <a:rPr lang="es-AR" sz="2200" dirty="0"/>
              <a:t>de entrada de datos propio </a:t>
            </a:r>
            <a:endParaRPr lang="es-AR" sz="2200" dirty="0" smtClean="0"/>
          </a:p>
          <a:p>
            <a:pPr lvl="2"/>
            <a:r>
              <a:rPr lang="es-AR" sz="2200" dirty="0"/>
              <a:t>AACR2 en el segundo nivel </a:t>
            </a:r>
            <a:r>
              <a:rPr lang="es-AR" sz="2200" dirty="0" smtClean="0"/>
              <a:t>descriptivo</a:t>
            </a:r>
          </a:p>
          <a:p>
            <a:pPr lvl="2"/>
            <a:r>
              <a:rPr lang="es-AR" sz="2200" i="1" dirty="0"/>
              <a:t>Tesauro de la </a:t>
            </a:r>
            <a:r>
              <a:rPr lang="es-AR" sz="2200" i="1" dirty="0" smtClean="0"/>
              <a:t>Unesco</a:t>
            </a:r>
            <a:r>
              <a:rPr lang="es-AR" sz="2200" dirty="0" smtClean="0"/>
              <a:t>, </a:t>
            </a:r>
            <a:r>
              <a:rPr lang="es-AR" sz="2200" i="1" dirty="0" smtClean="0"/>
              <a:t>Tesauro </a:t>
            </a:r>
            <a:r>
              <a:rPr lang="es-AR" sz="2200" i="1" dirty="0"/>
              <a:t>de Historia Argentina </a:t>
            </a:r>
            <a:r>
              <a:rPr lang="es-AR" sz="2200" dirty="0" smtClean="0"/>
              <a:t>y </a:t>
            </a:r>
            <a:r>
              <a:rPr lang="es-AR" sz="2200" i="1" dirty="0" smtClean="0"/>
              <a:t>Tesauro </a:t>
            </a:r>
            <a:r>
              <a:rPr lang="es-AR" sz="2200" i="1" dirty="0"/>
              <a:t>Latinoamericano en Ciencia Bibliotecológica y de la Información</a:t>
            </a:r>
            <a:r>
              <a:rPr lang="es-AR" sz="2200" dirty="0"/>
              <a:t> </a:t>
            </a:r>
            <a:endParaRPr lang="es-AR" sz="2200" dirty="0" smtClean="0"/>
          </a:p>
          <a:p>
            <a:pPr lvl="2"/>
            <a:r>
              <a:rPr lang="es-AR" sz="2200" dirty="0" smtClean="0"/>
              <a:t>2 vol. en </a:t>
            </a:r>
            <a:r>
              <a:rPr lang="es-AR" sz="2200" dirty="0" err="1" smtClean="0"/>
              <a:t>CDRom</a:t>
            </a:r>
            <a:r>
              <a:rPr lang="es-AR" sz="2200" dirty="0" smtClean="0"/>
              <a:t> (2000 y 2002)</a:t>
            </a:r>
          </a:p>
          <a:p>
            <a:pPr lvl="2"/>
            <a:r>
              <a:rPr lang="es-AR" sz="2200" dirty="0" smtClean="0"/>
              <a:t>Sitio web (2004)</a:t>
            </a:r>
            <a:endParaRPr lang="es-AR" sz="2400" dirty="0" smtClean="0"/>
          </a:p>
          <a:p>
            <a:endParaRPr lang="es-ES" sz="2400" dirty="0"/>
          </a:p>
        </p:txBody>
      </p:sp>
      <p:sp>
        <p:nvSpPr>
          <p:cNvPr id="6" name="5 Rectángulo"/>
          <p:cNvSpPr/>
          <p:nvPr/>
        </p:nvSpPr>
        <p:spPr>
          <a:xfrm>
            <a:off x="323528" y="38551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IPU-FILO: Índice de Publicaciones de la Facultad de Filosofía y Letras – UBA</a:t>
            </a:r>
          </a:p>
          <a:p>
            <a:r>
              <a:rPr lang="es-A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AR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Recorridos y desafíos de transformación</a:t>
            </a:r>
            <a:endParaRPr lang="es-ES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1 Flecha derecha"/>
          <p:cNvSpPr/>
          <p:nvPr/>
        </p:nvSpPr>
        <p:spPr>
          <a:xfrm>
            <a:off x="3851920" y="3254008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741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520779"/>
            <a:ext cx="8568952" cy="5004565"/>
          </a:xfrm>
        </p:spPr>
        <p:txBody>
          <a:bodyPr/>
          <a:lstStyle/>
          <a:p>
            <a:pPr marL="0" indent="0">
              <a:buNone/>
            </a:pPr>
            <a:r>
              <a:rPr lang="es-AR" b="1" dirty="0"/>
              <a:t>Dificultades </a:t>
            </a:r>
            <a:endParaRPr lang="es-ES" dirty="0"/>
          </a:p>
          <a:p>
            <a:endParaRPr lang="es-ES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89040"/>
            <a:ext cx="3160951" cy="2606088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3613498" y="5125607"/>
            <a:ext cx="4981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sz="2000" dirty="0"/>
              <a:t>Duplicación de la información con el Portal de Revistas Científicas de </a:t>
            </a:r>
            <a:r>
              <a:rPr lang="es-ES" sz="2000" dirty="0" smtClean="0"/>
              <a:t>Filo</a:t>
            </a:r>
            <a:endParaRPr lang="es-ES" sz="2000" dirty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20779"/>
            <a:ext cx="3793964" cy="2633213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64550"/>
            <a:ext cx="3210511" cy="750758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251520" y="2812656"/>
            <a:ext cx="4458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sz="2000" dirty="0"/>
              <a:t>Obsolescencia del software de gestión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23528" y="38551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IPU-FILO: Índice de Publicaciones de la Facultad de Filosofía y Letras – UBA</a:t>
            </a:r>
          </a:p>
          <a:p>
            <a:r>
              <a:rPr lang="es-A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AR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Recorridos y desafíos de transformación</a:t>
            </a:r>
            <a:endParaRPr lang="es-ES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5835" y="1052736"/>
            <a:ext cx="8352928" cy="3226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b="1" dirty="0"/>
              <a:t>Repositorio Institucional </a:t>
            </a:r>
            <a:r>
              <a:rPr lang="es-AR" b="1" dirty="0" err="1" smtClean="0"/>
              <a:t>FILO:Digital</a:t>
            </a:r>
            <a:endParaRPr lang="es-AR" b="1" dirty="0" smtClean="0"/>
          </a:p>
          <a:p>
            <a:pPr marL="0" indent="0">
              <a:buNone/>
            </a:pPr>
            <a:endParaRPr lang="es-AR" b="1" dirty="0" smtClean="0"/>
          </a:p>
          <a:p>
            <a:pPr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ES" dirty="0" smtClean="0"/>
              <a:t> Software </a:t>
            </a:r>
            <a:r>
              <a:rPr lang="es-ES" dirty="0" err="1" smtClean="0"/>
              <a:t>Dspace</a:t>
            </a:r>
            <a:endParaRPr lang="es-ES" dirty="0" smtClean="0"/>
          </a:p>
          <a:p>
            <a:pPr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AR" dirty="0" smtClean="0"/>
              <a:t> Metadatos </a:t>
            </a:r>
            <a:r>
              <a:rPr lang="es-AR" dirty="0" err="1"/>
              <a:t>Dublin</a:t>
            </a:r>
            <a:r>
              <a:rPr lang="es-AR" dirty="0"/>
              <a:t> </a:t>
            </a:r>
            <a:r>
              <a:rPr lang="es-AR" dirty="0" err="1" smtClean="0"/>
              <a:t>Core</a:t>
            </a:r>
            <a:endParaRPr lang="es-AR" dirty="0" smtClean="0"/>
          </a:p>
          <a:p>
            <a:pPr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AR" dirty="0" smtClean="0"/>
              <a:t> Directrices SNRD-</a:t>
            </a:r>
            <a:r>
              <a:rPr lang="es-AR" dirty="0" err="1" smtClean="0"/>
              <a:t>MINCyT</a:t>
            </a:r>
            <a:endParaRPr lang="es-AR" dirty="0" smtClean="0"/>
          </a:p>
          <a:p>
            <a:pPr>
              <a:spcAft>
                <a:spcPts val="2400"/>
              </a:spcAft>
            </a:pP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20" y="3501008"/>
            <a:ext cx="3513194" cy="2900922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431122" y="4309645"/>
            <a:ext cx="46085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s-AR" sz="2400" dirty="0"/>
              <a:t>IPU-FILO: Índice de Publicaciones de la Facultad de Filosofía y Letras</a:t>
            </a:r>
            <a:endParaRPr lang="es-ES" sz="2400" dirty="0"/>
          </a:p>
        </p:txBody>
      </p:sp>
      <p:sp>
        <p:nvSpPr>
          <p:cNvPr id="8" name="7 Flecha derecha"/>
          <p:cNvSpPr/>
          <p:nvPr/>
        </p:nvSpPr>
        <p:spPr>
          <a:xfrm>
            <a:off x="4870481" y="4626669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303197" y="26064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IPU-FILO: Índice de Publicaciones de la Facultad de Filosofía y Letras – UBA</a:t>
            </a:r>
          </a:p>
          <a:p>
            <a:r>
              <a:rPr lang="es-A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AR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Recorridos y desafíos de transformación</a:t>
            </a:r>
            <a:endParaRPr lang="es-ES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0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2816"/>
            <a:ext cx="5212102" cy="4752528"/>
          </a:xfrm>
        </p:spPr>
      </p:pic>
      <p:sp>
        <p:nvSpPr>
          <p:cNvPr id="8" name="7 Rectángulo"/>
          <p:cNvSpPr/>
          <p:nvPr/>
        </p:nvSpPr>
        <p:spPr>
          <a:xfrm>
            <a:off x="202469" y="1052736"/>
            <a:ext cx="45365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b="1" dirty="0" smtClean="0"/>
              <a:t> Estructura IPU-FILO</a:t>
            </a:r>
          </a:p>
          <a:p>
            <a:endParaRPr lang="es-AR" b="1" dirty="0" smtClean="0"/>
          </a:p>
        </p:txBody>
      </p:sp>
      <p:sp>
        <p:nvSpPr>
          <p:cNvPr id="7" name="6 Rectángulo"/>
          <p:cNvSpPr/>
          <p:nvPr/>
        </p:nvSpPr>
        <p:spPr>
          <a:xfrm>
            <a:off x="303197" y="26064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IPU-FILO: Índice de Publicaciones de la Facultad de Filosofía y Letras – UBA</a:t>
            </a:r>
          </a:p>
          <a:p>
            <a:r>
              <a:rPr lang="es-A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AR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Recorridos y desafíos de transformación</a:t>
            </a:r>
            <a:endParaRPr lang="es-ES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36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544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b="1" dirty="0" smtClean="0"/>
              <a:t> Procedimientos </a:t>
            </a:r>
            <a:r>
              <a:rPr lang="es-AR" b="1" dirty="0"/>
              <a:t>e </a:t>
            </a:r>
            <a:r>
              <a:rPr lang="es-AR" b="1" dirty="0" smtClean="0"/>
              <a:t>implementación</a:t>
            </a:r>
          </a:p>
          <a:p>
            <a:pPr marL="0" indent="0">
              <a:buNone/>
            </a:pPr>
            <a:endParaRPr lang="es-AR" sz="3000" b="1" dirty="0"/>
          </a:p>
          <a:p>
            <a:r>
              <a:rPr lang="es-AR" sz="3000" dirty="0" smtClean="0"/>
              <a:t>Tabla </a:t>
            </a:r>
            <a:r>
              <a:rPr lang="es-AR" sz="3000" dirty="0"/>
              <a:t>de conversión de campos </a:t>
            </a:r>
            <a:r>
              <a:rPr lang="es-AR" sz="3000" dirty="0" smtClean="0"/>
              <a:t/>
            </a:r>
            <a:br>
              <a:rPr lang="es-AR" sz="3000" dirty="0" smtClean="0"/>
            </a:br>
            <a:r>
              <a:rPr lang="es-AR" sz="3000" dirty="0" smtClean="0"/>
              <a:t> </a:t>
            </a:r>
            <a:r>
              <a:rPr lang="es-AR" sz="3000" dirty="0" err="1" smtClean="0"/>
              <a:t>WinIsis</a:t>
            </a:r>
            <a:r>
              <a:rPr lang="es-AR" sz="3000" dirty="0" smtClean="0"/>
              <a:t>          </a:t>
            </a:r>
            <a:r>
              <a:rPr lang="es-AR" sz="3000" dirty="0" err="1" smtClean="0"/>
              <a:t>Dublin</a:t>
            </a:r>
            <a:r>
              <a:rPr lang="es-AR" sz="3000" dirty="0" smtClean="0"/>
              <a:t> </a:t>
            </a:r>
            <a:r>
              <a:rPr lang="es-AR" sz="3000" dirty="0" err="1" smtClean="0"/>
              <a:t>Core</a:t>
            </a:r>
            <a:endParaRPr lang="es-AR" sz="3000" dirty="0" smtClean="0"/>
          </a:p>
          <a:p>
            <a:r>
              <a:rPr lang="es-AR" sz="3000" dirty="0" smtClean="0"/>
              <a:t>Formato </a:t>
            </a:r>
            <a:r>
              <a:rPr lang="es-AR" sz="3000" dirty="0"/>
              <a:t>de impresión </a:t>
            </a:r>
            <a:r>
              <a:rPr lang="es-AR" sz="3000" dirty="0" err="1" smtClean="0"/>
              <a:t>WinIsis</a:t>
            </a:r>
            <a:r>
              <a:rPr lang="es-AR" sz="3000" dirty="0" smtClean="0"/>
              <a:t> (extensión .</a:t>
            </a:r>
            <a:r>
              <a:rPr lang="es-AR" sz="3000" dirty="0" err="1" smtClean="0"/>
              <a:t>pft</a:t>
            </a:r>
            <a:r>
              <a:rPr lang="es-AR" sz="3000" dirty="0"/>
              <a:t>) </a:t>
            </a:r>
            <a:r>
              <a:rPr lang="es-AR" sz="3000" dirty="0" smtClean="0"/>
              <a:t>para </a:t>
            </a:r>
            <a:r>
              <a:rPr lang="es-AR" sz="3000" dirty="0"/>
              <a:t>exportar </a:t>
            </a:r>
            <a:r>
              <a:rPr lang="es-AR" sz="3000" dirty="0" smtClean="0"/>
              <a:t>a </a:t>
            </a:r>
            <a:r>
              <a:rPr lang="es-AR" sz="3000" dirty="0"/>
              <a:t>un archivo .</a:t>
            </a:r>
            <a:r>
              <a:rPr lang="es-AR" sz="3000" dirty="0" err="1"/>
              <a:t>txt</a:t>
            </a:r>
            <a:r>
              <a:rPr lang="es-AR" sz="3000" dirty="0"/>
              <a:t>. </a:t>
            </a:r>
            <a:endParaRPr lang="es-AR" sz="3000" dirty="0" smtClean="0"/>
          </a:p>
          <a:p>
            <a:r>
              <a:rPr lang="es-AR" sz="3000" dirty="0" smtClean="0"/>
              <a:t>Cambio de </a:t>
            </a:r>
            <a:r>
              <a:rPr lang="es-AR" sz="3000" dirty="0"/>
              <a:t>la </a:t>
            </a:r>
            <a:r>
              <a:rPr lang="es-AR" sz="3000" dirty="0" smtClean="0"/>
              <a:t>extensión</a:t>
            </a:r>
            <a:br>
              <a:rPr lang="es-AR" sz="3000" dirty="0" smtClean="0"/>
            </a:br>
            <a:r>
              <a:rPr lang="es-AR" sz="3000" dirty="0" smtClean="0"/>
              <a:t> </a:t>
            </a:r>
            <a:r>
              <a:rPr lang="es-AR" sz="3000" b="1" dirty="0"/>
              <a:t>.</a:t>
            </a:r>
            <a:r>
              <a:rPr lang="es-AR" sz="3000" b="1" dirty="0" err="1"/>
              <a:t>txt</a:t>
            </a:r>
            <a:r>
              <a:rPr lang="es-AR" sz="3000" dirty="0"/>
              <a:t> por </a:t>
            </a:r>
            <a:r>
              <a:rPr lang="es-AR" sz="3000" b="1" dirty="0"/>
              <a:t>.</a:t>
            </a:r>
            <a:r>
              <a:rPr lang="es-AR" sz="3000" b="1" dirty="0" err="1"/>
              <a:t>csv</a:t>
            </a:r>
            <a:r>
              <a:rPr lang="es-AR" sz="3000" dirty="0"/>
              <a:t> </a:t>
            </a:r>
            <a:r>
              <a:rPr lang="es-AR" sz="3000" dirty="0" smtClean="0"/>
              <a:t/>
            </a:r>
            <a:br>
              <a:rPr lang="es-AR" sz="3000" dirty="0" smtClean="0"/>
            </a:br>
            <a:r>
              <a:rPr lang="es-AR" sz="3000" dirty="0" smtClean="0"/>
              <a:t>(</a:t>
            </a:r>
            <a:r>
              <a:rPr lang="es-AR" sz="3000" i="1" dirty="0" err="1"/>
              <a:t>comma</a:t>
            </a:r>
            <a:r>
              <a:rPr lang="es-AR" sz="3000" i="1" dirty="0"/>
              <a:t> </a:t>
            </a:r>
            <a:r>
              <a:rPr lang="es-AR" sz="3000" i="1" dirty="0" err="1"/>
              <a:t>separated</a:t>
            </a:r>
            <a:r>
              <a:rPr lang="es-AR" sz="3000" i="1" dirty="0"/>
              <a:t> </a:t>
            </a:r>
            <a:r>
              <a:rPr lang="es-AR" sz="3000" i="1" dirty="0" err="1"/>
              <a:t>value</a:t>
            </a:r>
            <a:r>
              <a:rPr lang="es-AR" sz="3000" i="1" dirty="0" smtClean="0"/>
              <a:t>)</a:t>
            </a:r>
            <a:endParaRPr lang="es-AR" sz="3000" i="1" dirty="0"/>
          </a:p>
        </p:txBody>
      </p:sp>
      <p:pic>
        <p:nvPicPr>
          <p:cNvPr id="6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276" y="4509120"/>
            <a:ext cx="3960440" cy="2016224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03197" y="26064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IPU-FILO: Índice de Publicaciones de la Facultad de Filosofía y Letras – UBA</a:t>
            </a:r>
          </a:p>
          <a:p>
            <a:r>
              <a:rPr lang="es-A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AR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Recorridos y desafíos de transformación</a:t>
            </a:r>
            <a:endParaRPr lang="es-ES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1 Flecha derecha"/>
          <p:cNvSpPr/>
          <p:nvPr/>
        </p:nvSpPr>
        <p:spPr>
          <a:xfrm>
            <a:off x="1926063" y="2852936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derecha"/>
          <p:cNvSpPr/>
          <p:nvPr/>
        </p:nvSpPr>
        <p:spPr>
          <a:xfrm>
            <a:off x="3794868" y="4865719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03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3" y="980728"/>
            <a:ext cx="8777591" cy="5688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b="1" dirty="0" smtClean="0"/>
              <a:t>  Procedimientos </a:t>
            </a:r>
            <a:r>
              <a:rPr lang="es-AR" b="1" dirty="0"/>
              <a:t>e </a:t>
            </a:r>
            <a:r>
              <a:rPr lang="es-AR" b="1" dirty="0" smtClean="0"/>
              <a:t>implementación</a:t>
            </a:r>
          </a:p>
          <a:p>
            <a:r>
              <a:rPr lang="es-AR" dirty="0" smtClean="0"/>
              <a:t>Importación a planilla </a:t>
            </a:r>
            <a:r>
              <a:rPr lang="es-AR" dirty="0"/>
              <a:t>de </a:t>
            </a:r>
            <a:r>
              <a:rPr lang="es-AR" dirty="0" smtClean="0"/>
              <a:t>cálculo con los campos separados en columnas</a:t>
            </a:r>
            <a:r>
              <a:rPr lang="es-AR" dirty="0"/>
              <a:t>. </a:t>
            </a:r>
            <a:endParaRPr lang="es-AR" dirty="0" smtClean="0"/>
          </a:p>
          <a:p>
            <a:r>
              <a:rPr lang="es-AR" dirty="0" smtClean="0"/>
              <a:t>Se </a:t>
            </a:r>
            <a:r>
              <a:rPr lang="es-AR" dirty="0"/>
              <a:t>renombran las columnas con los metadatos del esquema </a:t>
            </a:r>
            <a:r>
              <a:rPr lang="es-AR" dirty="0" err="1" smtClean="0"/>
              <a:t>Dublin</a:t>
            </a:r>
            <a:r>
              <a:rPr lang="es-AR" dirty="0" smtClean="0"/>
              <a:t> </a:t>
            </a:r>
            <a:r>
              <a:rPr lang="es-AR" dirty="0" err="1" smtClean="0"/>
              <a:t>Core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7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933056"/>
            <a:ext cx="4896544" cy="2697743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303197" y="26064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IPU-FILO: Índice de Publicaciones de la Facultad de Filosofía y Letras – UBA</a:t>
            </a:r>
          </a:p>
          <a:p>
            <a:r>
              <a:rPr lang="es-A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AR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Recorridos y desafíos de transformación</a:t>
            </a:r>
            <a:endParaRPr lang="es-ES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1 Flecha abajo"/>
          <p:cNvSpPr/>
          <p:nvPr/>
        </p:nvSpPr>
        <p:spPr>
          <a:xfrm>
            <a:off x="4291201" y="3429000"/>
            <a:ext cx="236355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238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9366" y="1268760"/>
            <a:ext cx="8332597" cy="5112568"/>
          </a:xfrm>
        </p:spPr>
        <p:txBody>
          <a:bodyPr>
            <a:normAutofit fontScale="25000" lnSpcReduction="20000"/>
          </a:bodyPr>
          <a:lstStyle/>
          <a:p>
            <a:pPr marL="0" indent="0" hangingPunct="0">
              <a:buNone/>
            </a:pPr>
            <a:r>
              <a:rPr lang="es-AR" sz="12800" b="1" dirty="0"/>
              <a:t>Conclusiones</a:t>
            </a:r>
            <a:endParaRPr lang="es-ES" sz="12800" dirty="0"/>
          </a:p>
          <a:p>
            <a:pPr marL="0" indent="0" hangingPunct="0">
              <a:buNone/>
            </a:pPr>
            <a:endParaRPr lang="es-ES" dirty="0"/>
          </a:p>
          <a:p>
            <a:pPr hangingPunct="0">
              <a:spcAft>
                <a:spcPts val="1200"/>
              </a:spcAft>
            </a:pPr>
            <a:r>
              <a:rPr lang="es-AR" sz="11200" dirty="0" smtClean="0"/>
              <a:t>Continuidad </a:t>
            </a:r>
            <a:r>
              <a:rPr lang="es-AR" sz="11200" dirty="0"/>
              <a:t>y sostenimiento del proyecto, ideado en 1998 en otro contexto </a:t>
            </a:r>
            <a:r>
              <a:rPr lang="es-AR" sz="11200" dirty="0" smtClean="0"/>
              <a:t>tecnológico nutre hoy el </a:t>
            </a:r>
            <a:r>
              <a:rPr lang="es-AR" sz="11200" dirty="0"/>
              <a:t>Repositorio </a:t>
            </a:r>
            <a:r>
              <a:rPr lang="es-AR" sz="11200" dirty="0" smtClean="0"/>
              <a:t>Institucional.</a:t>
            </a:r>
          </a:p>
          <a:p>
            <a:pPr hangingPunct="0">
              <a:spcAft>
                <a:spcPts val="1200"/>
              </a:spcAft>
            </a:pPr>
            <a:r>
              <a:rPr lang="es-AR" sz="11200" dirty="0" smtClean="0"/>
              <a:t>Recurso </a:t>
            </a:r>
            <a:r>
              <a:rPr lang="es-AR" sz="11200" dirty="0"/>
              <a:t>bibliográfico consolidado </a:t>
            </a:r>
            <a:r>
              <a:rPr lang="es-AR" sz="11200" dirty="0" smtClean="0"/>
              <a:t>siempre </a:t>
            </a:r>
            <a:r>
              <a:rPr lang="es-AR" sz="11200" dirty="0"/>
              <a:t>encontrará un lugar más allá de las transformaciones que imponga la tecnología.</a:t>
            </a:r>
            <a:endParaRPr lang="es-ES" sz="11200" dirty="0"/>
          </a:p>
          <a:p>
            <a:pPr hangingPunct="0">
              <a:spcAft>
                <a:spcPts val="1200"/>
              </a:spcAft>
            </a:pPr>
            <a:r>
              <a:rPr lang="es-AR" sz="11200" dirty="0" smtClean="0"/>
              <a:t>Cambios para </a:t>
            </a:r>
            <a:r>
              <a:rPr lang="es-AR" sz="11200" dirty="0"/>
              <a:t>mantener la </a:t>
            </a:r>
            <a:r>
              <a:rPr lang="es-AR" sz="11200" dirty="0" smtClean="0"/>
              <a:t>actualización.</a:t>
            </a:r>
          </a:p>
          <a:p>
            <a:pPr hangingPunct="0">
              <a:spcAft>
                <a:spcPts val="1200"/>
              </a:spcAft>
            </a:pPr>
            <a:r>
              <a:rPr lang="es-AR" sz="11200" dirty="0" smtClean="0"/>
              <a:t>El Repositorio </a:t>
            </a:r>
            <a:r>
              <a:rPr lang="es-AR" sz="11200" dirty="0"/>
              <a:t>Institucional facilita la preservación </a:t>
            </a:r>
            <a:r>
              <a:rPr lang="es-AR" sz="11200" dirty="0" smtClean="0"/>
              <a:t>digital y garantiza </a:t>
            </a:r>
            <a:r>
              <a:rPr lang="es-AR" sz="11200" dirty="0"/>
              <a:t>el resguardo de la información a futuro</a:t>
            </a:r>
            <a:r>
              <a:rPr lang="es-AR" sz="11200" dirty="0" smtClean="0"/>
              <a:t>.</a:t>
            </a:r>
          </a:p>
          <a:p>
            <a:pPr marL="0" indent="0">
              <a:buNone/>
            </a:pPr>
            <a:endParaRPr lang="es-ES" sz="9600" dirty="0"/>
          </a:p>
        </p:txBody>
      </p:sp>
      <p:sp>
        <p:nvSpPr>
          <p:cNvPr id="6" name="5 Rectángulo"/>
          <p:cNvSpPr/>
          <p:nvPr/>
        </p:nvSpPr>
        <p:spPr>
          <a:xfrm>
            <a:off x="303197" y="26064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IPU-FILO: Índice de Publicaciones de la Facultad de Filosofía y Letras – UBA</a:t>
            </a:r>
          </a:p>
          <a:p>
            <a:r>
              <a:rPr lang="es-A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AR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Recorridos y desafíos de transformación</a:t>
            </a:r>
            <a:endParaRPr lang="es-ES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9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566</Words>
  <Application>Microsoft Office PowerPoint</Application>
  <PresentationFormat>Presentación en pantalla (4:3)</PresentationFormat>
  <Paragraphs>101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VI Encuentro Nacional de Catalogadores  “Teoría vs. Práctica en la organización y el tratamiento de la información” 15 al 17 de noviembre de 2017 Biblioteca Nacional Mariano Moreno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 Encuentro Nacional de Catalogadores  “Teoría vs. Práctica en la organización y el tratamiento de la información” Del 15/11/17 al 17/11/17 Biblioteca Nacional Mariano Moreno</dc:title>
  <dc:creator>Usuario</dc:creator>
  <cp:lastModifiedBy>ICS</cp:lastModifiedBy>
  <cp:revision>72</cp:revision>
  <cp:lastPrinted>2017-11-08T13:33:20Z</cp:lastPrinted>
  <dcterms:created xsi:type="dcterms:W3CDTF">2017-10-30T12:44:54Z</dcterms:created>
  <dcterms:modified xsi:type="dcterms:W3CDTF">2017-11-13T13:20:05Z</dcterms:modified>
</cp:coreProperties>
</file>